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Vendor Performance &amp; Profitability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Unlocking true profitability beyond just revenue.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3642"/>
            <a:ext cx="5780484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Final Recommendations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4385" y="1620560"/>
            <a:ext cx="307419" cy="3074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83625" y="161413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Re-evaluate Pricing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383625" y="2057400"/>
            <a:ext cx="125293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strategies for low-sales, high-margin brands to boost volume.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385" y="2801779"/>
            <a:ext cx="307419" cy="3074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3625" y="2795349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Diversify Vendors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383625" y="3238619"/>
            <a:ext cx="125293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dependency on a few suppliers to mitigate supply-chain risks.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385" y="3982998"/>
            <a:ext cx="307419" cy="3074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3625" y="397656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Leverage Bulk Buys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383625" y="4419838"/>
            <a:ext cx="125293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bulk purchasing for competitive pricing and inventory efficiency.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385" y="5164217"/>
            <a:ext cx="307419" cy="3074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83625" y="5157788"/>
            <a:ext cx="291917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Optimize Slow Inventory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383625" y="5601057"/>
            <a:ext cx="125293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 purchases, clear stock, or revise storage for slow-moving items.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385" y="6345436"/>
            <a:ext cx="307419" cy="30741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83625" y="633900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 Marketing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383625" y="6782276"/>
            <a:ext cx="125293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Boost efforts for low-performing vendors to increase sales without eroding margins.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717471" y="7340918"/>
            <a:ext cx="1319545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these recommendations will improve profitability, reduce risks, and enhance operational efficiency.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1698"/>
            <a:ext cx="6258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Business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50638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25063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507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Lack of Clarity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2998351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Unsure which vendors drive profitability, not just revenue.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250638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25063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2507933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Vendor Over-dependence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352681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of relying too heavily on a few key vendors.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571167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571167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48284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Eroding Margins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318879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vendors and brands that negatively impact margins or tie up capital.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914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Evaluate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sales, cost, profit, and inventory efficiency.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Identify Key Vendors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Pinpoint top and low-performing suppliers.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 Brands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brands needing promotional or pricing adjustments.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Highlight Risks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Expose inventory and unsold capital risks.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4018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Actionable Recommendations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clear guidance for procurement and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8958"/>
            <a:ext cx="6605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Overview &amp;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919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uses vendor-level sales summaries, granular by vendor, brand, and product, across 8,000+ vendors.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2185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Sales &amp; Purchase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Gross Profit &amp; Profit Margin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0624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 Turnover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4844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Unsold Inventory Capital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3443049"/>
            <a:ext cx="350520" cy="350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757357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Exploratory Data Analysis: Key Insights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9379" y="2737842"/>
            <a:ext cx="3715583" cy="2270879"/>
          </a:xfrm>
          <a:prstGeom prst="roundRect">
            <a:avLst>
              <a:gd name="adj" fmla="val 6443"/>
            </a:avLst>
          </a:prstGeom>
          <a:solidFill>
            <a:srgbClr val="F9F8F5"/>
          </a:solidFill>
          <a:ln/>
        </p:spPr>
      </p:sp>
      <p:sp>
        <p:nvSpPr>
          <p:cNvPr id="5" name="Shape 2"/>
          <p:cNvSpPr/>
          <p:nvPr/>
        </p:nvSpPr>
        <p:spPr>
          <a:xfrm>
            <a:off x="749379" y="2707362"/>
            <a:ext cx="3715583" cy="121920"/>
          </a:xfrm>
          <a:prstGeom prst="roundRect">
            <a:avLst>
              <a:gd name="adj" fmla="val 26346"/>
            </a:avLst>
          </a:prstGeom>
          <a:solidFill>
            <a:srgbClr val="28282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416731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2478584" y="2577346"/>
            <a:ext cx="25693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93934" y="3273147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Gross Profit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93934" y="3736181"/>
            <a:ext cx="322647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Minimum value of -52,002.78 indicates potential losses from high costs or heavy discounts.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9037" y="2737842"/>
            <a:ext cx="3715583" cy="2270879"/>
          </a:xfrm>
          <a:prstGeom prst="roundRect">
            <a:avLst>
              <a:gd name="adj" fmla="val 6443"/>
            </a:avLst>
          </a:prstGeom>
          <a:solidFill>
            <a:srgbClr val="F9F8F5"/>
          </a:solidFill>
          <a:ln/>
        </p:spPr>
      </p:sp>
      <p:sp>
        <p:nvSpPr>
          <p:cNvPr id="11" name="Shape 8"/>
          <p:cNvSpPr/>
          <p:nvPr/>
        </p:nvSpPr>
        <p:spPr>
          <a:xfrm>
            <a:off x="4679037" y="2707362"/>
            <a:ext cx="3715583" cy="121920"/>
          </a:xfrm>
          <a:prstGeom prst="roundRect">
            <a:avLst>
              <a:gd name="adj" fmla="val 26346"/>
            </a:avLst>
          </a:prstGeom>
          <a:solidFill>
            <a:srgbClr val="28282F"/>
          </a:solidFill>
          <a:ln/>
        </p:spPr>
      </p:sp>
      <p:sp>
        <p:nvSpPr>
          <p:cNvPr id="12" name="Shape 9"/>
          <p:cNvSpPr/>
          <p:nvPr/>
        </p:nvSpPr>
        <p:spPr>
          <a:xfrm>
            <a:off x="6215598" y="2416731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28282F"/>
          </a:solidFill>
          <a:ln/>
        </p:spPr>
      </p:sp>
      <p:sp>
        <p:nvSpPr>
          <p:cNvPr id="13" name="Text 10"/>
          <p:cNvSpPr/>
          <p:nvPr/>
        </p:nvSpPr>
        <p:spPr>
          <a:xfrm>
            <a:off x="6408241" y="2577346"/>
            <a:ext cx="25693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4923592" y="3273147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Profit Margin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4923592" y="3736181"/>
            <a:ext cx="3226475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Minimum of -∞ suggests cases of zero or negative revenue vs. total cost.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9379" y="5543907"/>
            <a:ext cx="7645241" cy="1928217"/>
          </a:xfrm>
          <a:prstGeom prst="roundRect">
            <a:avLst>
              <a:gd name="adj" fmla="val 7588"/>
            </a:avLst>
          </a:prstGeom>
          <a:solidFill>
            <a:srgbClr val="F9F8F5"/>
          </a:solidFill>
          <a:ln/>
        </p:spPr>
      </p:sp>
      <p:sp>
        <p:nvSpPr>
          <p:cNvPr id="17" name="Shape 14"/>
          <p:cNvSpPr/>
          <p:nvPr/>
        </p:nvSpPr>
        <p:spPr>
          <a:xfrm>
            <a:off x="749379" y="5513427"/>
            <a:ext cx="7645241" cy="121920"/>
          </a:xfrm>
          <a:prstGeom prst="roundRect">
            <a:avLst>
              <a:gd name="adj" fmla="val 26346"/>
            </a:avLst>
          </a:prstGeom>
          <a:solidFill>
            <a:srgbClr val="28282F"/>
          </a:solidFill>
          <a:ln/>
        </p:spPr>
      </p:sp>
      <p:sp>
        <p:nvSpPr>
          <p:cNvPr id="18" name="Shape 15"/>
          <p:cNvSpPr/>
          <p:nvPr/>
        </p:nvSpPr>
        <p:spPr>
          <a:xfrm>
            <a:off x="4250829" y="5222796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28282F"/>
          </a:solidFill>
          <a:ln/>
        </p:spPr>
      </p:sp>
      <p:sp>
        <p:nvSpPr>
          <p:cNvPr id="19" name="Text 16"/>
          <p:cNvSpPr/>
          <p:nvPr/>
        </p:nvSpPr>
        <p:spPr>
          <a:xfrm>
            <a:off x="4443472" y="5383411"/>
            <a:ext cx="25693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993934" y="607921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Zero Sales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993934" y="6542246"/>
            <a:ext cx="7156132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products purchased but never sold, indicating slow-moving or obsolete inventory.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9992"/>
            <a:ext cx="6369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Outliers &amp; Data Filtering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65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Outliers Detected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746891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&amp; Actual Price: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Max values (5,681.81 &amp; 7,499.99) much higher than means (24.39 &amp; 35.64), showing premium products.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40699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Freight Cost: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Extreme variation (0.09 to 257,032.07) suggests logistics inefficiencies.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7160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 Turnover: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Ranges from 0 to 274.5, indicating varied sales speeds.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165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Filtering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274689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Inconsistent data points removed for reliability: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67676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Gross Profit ≤ 0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11896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 Margin ≤ 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56116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Sales Quantity = 0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702" y="552569"/>
            <a:ext cx="5024318" cy="628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Correlation Analysis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89702" y="1481971"/>
            <a:ext cx="7737396" cy="1479113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390561" y="1682829"/>
            <a:ext cx="3577233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Purchase Price vs. Sales/Profit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90561" y="2117288"/>
            <a:ext cx="733567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negative correlation (-0.012 &amp; -0.016); purchase price variations don't significantly impact sales or gross profit.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9702" y="3161943"/>
            <a:ext cx="7737396" cy="1157645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6390561" y="3362801"/>
            <a:ext cx="325981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Purchase vs. Sales Quantity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390561" y="3797260"/>
            <a:ext cx="7335679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positive correlation (0.999) confirms efficient inventory movement.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9702" y="4520446"/>
            <a:ext cx="7737396" cy="1479113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6390561" y="4721304"/>
            <a:ext cx="3232190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Profit Margin vs. Sales Price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90561" y="5155763"/>
            <a:ext cx="733567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Negative correlation (-0.179) suggests higher sales prices may reduce margins due to competition.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9702" y="6200418"/>
            <a:ext cx="7737396" cy="1479113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6390561" y="6401276"/>
            <a:ext cx="285940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Stock Turnover vs. Profit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390561" y="6835735"/>
            <a:ext cx="733567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negative correlations (-0.038 &amp; -0.055); faster turnover doesn't always mean higher profitability.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9745"/>
            <a:ext cx="84025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Findings: Brands &amp; Vendors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5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Brands for Promotion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7664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198 brands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have low sales but high profit margins. These are opportunities for targeted marketing or pricing optimization.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694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Concannon Glen Ellen Wh Zin: 83.45% margin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116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Crown Royal Apple: 89.81% margin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095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Vendors &amp; Risk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26766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10 vendors account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65.69%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total purchases, creating high dependence and supply chain risk.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657600"/>
            <a:ext cx="6244709" cy="815578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599521" y="450365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32329"/>
          </a:solidFill>
          <a:ln/>
        </p:spPr>
      </p:sp>
      <p:sp>
        <p:nvSpPr>
          <p:cNvPr id="11" name="Text 8"/>
          <p:cNvSpPr/>
          <p:nvPr/>
        </p:nvSpPr>
        <p:spPr>
          <a:xfrm>
            <a:off x="7887295" y="4503658"/>
            <a:ext cx="275832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DIAGEO NORTH AMERICA INC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0798016" y="450365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4343D"/>
          </a:solidFill>
          <a:ln/>
        </p:spPr>
      </p:sp>
      <p:sp>
        <p:nvSpPr>
          <p:cNvPr id="13" name="Text 10"/>
          <p:cNvSpPr/>
          <p:nvPr/>
        </p:nvSpPr>
        <p:spPr>
          <a:xfrm>
            <a:off x="11085790" y="4503658"/>
            <a:ext cx="275844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MARTIGNETTI COMPANIES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599521" y="510968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44450"/>
          </a:solidFill>
          <a:ln/>
        </p:spPr>
      </p:sp>
      <p:sp>
        <p:nvSpPr>
          <p:cNvPr id="15" name="Text 12"/>
          <p:cNvSpPr/>
          <p:nvPr/>
        </p:nvSpPr>
        <p:spPr>
          <a:xfrm>
            <a:off x="7887295" y="5109686"/>
            <a:ext cx="236660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PERNOD RICARD USA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798016" y="510968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55564"/>
          </a:solidFill>
          <a:ln/>
        </p:spPr>
      </p:sp>
      <p:sp>
        <p:nvSpPr>
          <p:cNvPr id="17" name="Text 14"/>
          <p:cNvSpPr/>
          <p:nvPr/>
        </p:nvSpPr>
        <p:spPr>
          <a:xfrm>
            <a:off x="11085790" y="5109686"/>
            <a:ext cx="275844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JIM BEAM BRANDS COMPANY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599521" y="571571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66678"/>
          </a:solidFill>
          <a:ln/>
        </p:spPr>
      </p:sp>
      <p:sp>
        <p:nvSpPr>
          <p:cNvPr id="19" name="Text 16"/>
          <p:cNvSpPr/>
          <p:nvPr/>
        </p:nvSpPr>
        <p:spPr>
          <a:xfrm>
            <a:off x="7887295" y="5715714"/>
            <a:ext cx="198036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BACARDI USA INC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0798016" y="571571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7778B"/>
          </a:solidFill>
          <a:ln/>
        </p:spPr>
      </p:sp>
      <p:sp>
        <p:nvSpPr>
          <p:cNvPr id="21" name="Text 18"/>
          <p:cNvSpPr/>
          <p:nvPr/>
        </p:nvSpPr>
        <p:spPr>
          <a:xfrm>
            <a:off x="11085790" y="5715714"/>
            <a:ext cx="2758440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CONSTELLATION BRANDS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7599521" y="632174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A8A9C"/>
          </a:solidFill>
          <a:ln/>
        </p:spPr>
      </p:sp>
      <p:sp>
        <p:nvSpPr>
          <p:cNvPr id="23" name="Text 20"/>
          <p:cNvSpPr/>
          <p:nvPr/>
        </p:nvSpPr>
        <p:spPr>
          <a:xfrm>
            <a:off x="7887295" y="6321743"/>
            <a:ext cx="264449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BROWN-FORMAN CORP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10798016" y="632174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E9EAC"/>
          </a:solidFill>
          <a:ln/>
        </p:spPr>
      </p:sp>
      <p:sp>
        <p:nvSpPr>
          <p:cNvPr id="25" name="Text 22"/>
          <p:cNvSpPr/>
          <p:nvPr/>
        </p:nvSpPr>
        <p:spPr>
          <a:xfrm>
            <a:off x="11085790" y="6321743"/>
            <a:ext cx="22961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 &amp; J GALLO WINERY</a:t>
            </a:r>
            <a:endParaRPr lang="en-US" sz="1750" dirty="0"/>
          </a:p>
        </p:txBody>
      </p:sp>
      <p:sp>
        <p:nvSpPr>
          <p:cNvPr id="26" name="Shape 23"/>
          <p:cNvSpPr/>
          <p:nvPr/>
        </p:nvSpPr>
        <p:spPr>
          <a:xfrm>
            <a:off x="7599521" y="670095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1B1BD"/>
          </a:solidFill>
          <a:ln/>
        </p:spPr>
      </p:sp>
      <p:sp>
        <p:nvSpPr>
          <p:cNvPr id="27" name="Text 24"/>
          <p:cNvSpPr/>
          <p:nvPr/>
        </p:nvSpPr>
        <p:spPr>
          <a:xfrm>
            <a:off x="7887295" y="6700957"/>
            <a:ext cx="2758321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ULTRA BEVERAGE COMPANY LLP</a:t>
            </a:r>
            <a:endParaRPr lang="en-US" sz="1750" dirty="0"/>
          </a:p>
        </p:txBody>
      </p:sp>
      <p:sp>
        <p:nvSpPr>
          <p:cNvPr id="28" name="Shape 25"/>
          <p:cNvSpPr/>
          <p:nvPr/>
        </p:nvSpPr>
        <p:spPr>
          <a:xfrm>
            <a:off x="10798016" y="670095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5C5CE"/>
          </a:solidFill>
          <a:ln/>
        </p:spPr>
      </p:sp>
      <p:sp>
        <p:nvSpPr>
          <p:cNvPr id="29" name="Text 26"/>
          <p:cNvSpPr/>
          <p:nvPr/>
        </p:nvSpPr>
        <p:spPr>
          <a:xfrm>
            <a:off x="11085790" y="6700957"/>
            <a:ext cx="155364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 Vendors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5984"/>
            <a:ext cx="6638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Inventory &amp; Capital Risks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54925"/>
            <a:ext cx="3664744" cy="2810947"/>
          </a:xfrm>
          <a:prstGeom prst="roundRect">
            <a:avLst>
              <a:gd name="adj" fmla="val 1210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512219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Bulk Purchasing Savings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356967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orders average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72% lower unit cost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($10.78), incentivizing bulk to increase sales and profitability.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254925"/>
            <a:ext cx="3664863" cy="2810947"/>
          </a:xfrm>
          <a:prstGeom prst="roundRect">
            <a:avLst>
              <a:gd name="adj" fmla="val 1210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042" y="2512219"/>
            <a:ext cx="315027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Unsold Inventory Capital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356967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$2.71M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tied up in slow-moving stock, increasing costs and reducing cash flow.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37484" y="5549979"/>
            <a:ext cx="31077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Low Inventory Turnover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040398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vendors with slow turnover helps improve stock planning and minimize financial strain.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2025-12-30T08:06:30Z</dcterms:created>
  <dcterms:modified xsi:type="dcterms:W3CDTF">2025-12-30T08:06:30Z</dcterms:modified>
</cp:coreProperties>
</file>